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80" r:id="rId7"/>
    <p:sldId id="281" r:id="rId8"/>
    <p:sldId id="282" r:id="rId9"/>
    <p:sldId id="285" r:id="rId10"/>
    <p:sldId id="283" r:id="rId11"/>
    <p:sldId id="264" r:id="rId12"/>
    <p:sldId id="265" r:id="rId13"/>
    <p:sldId id="284" r:id="rId14"/>
    <p:sldId id="267" r:id="rId15"/>
    <p:sldId id="276" r:id="rId16"/>
    <p:sldId id="268" r:id="rId17"/>
    <p:sldId id="278" r:id="rId18"/>
    <p:sldId id="269" r:id="rId19"/>
    <p:sldId id="271" r:id="rId20"/>
    <p:sldId id="272" r:id="rId21"/>
    <p:sldId id="279" r:id="rId22"/>
    <p:sldId id="274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4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80" y="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B7248-AF23-61AD-F2C2-A0AE8EF844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CD973F-AE03-1F5B-2080-29B64BACC4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18D5A8-862C-505C-A5F5-CF6CE8B69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3D035-1718-4922-BDA4-78C8EFC469F6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CEC189-4A8C-A87B-F766-E669941EE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AC07F6-26F0-65EB-7C4F-86B1A17A1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072FE-549A-49E2-B2D4-EEC1D7157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145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0B9629-C8B2-410A-D8A1-9114A1B18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895F8A-E433-68CE-FF0A-F2F4F145A5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0FA18F-F4EB-0126-EF53-ACDA62A80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3D035-1718-4922-BDA4-78C8EFC469F6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FB21A7-A665-0ECA-F7C2-EB815434FD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09D270-6F94-4421-959C-16FC58A17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072FE-549A-49E2-B2D4-EEC1D7157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793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A0BB5C-BA94-5B0A-46EA-167579A202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324DE0-099D-303F-3EC4-A4EE68E9E3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01D935-818C-C0BF-B9ED-BE2B72514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3D035-1718-4922-BDA4-78C8EFC469F6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1F5F4C-CE71-A3C6-2E68-D5B688228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F76B44-81EB-525D-4B74-B27524D01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072FE-549A-49E2-B2D4-EEC1D7157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484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E4B717-439D-B1D9-55FF-D98E9F909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0E36E9-5129-0E50-F05D-F72F98AFB7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6F66A4-9CDF-5E55-C3AF-67FD7D40F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3D035-1718-4922-BDA4-78C8EFC469F6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0A8262-706E-AD57-CC2F-D5603A2BF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EE2225-7A1A-0857-A34F-D68497292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072FE-549A-49E2-B2D4-EEC1D7157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7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2D447F-99FE-654A-0BCD-AE894CAEF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DB2FC2-68D6-2E7F-536D-C446A16357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AF697C-91A5-086E-35AA-D67C85DB8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3D035-1718-4922-BDA4-78C8EFC469F6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4FE67F-B794-A19B-F37B-0C31D851C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D0139D-DBC0-C690-0DA3-04E61888E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072FE-549A-49E2-B2D4-EEC1D7157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075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A5AE21-BB3C-D71C-1741-233A38B0B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3BC6C8-AFB6-2D3D-D188-D4E3ED8B60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338AD7-B53F-85D6-192B-DC582D6F06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DD17AF-D6DC-E3C4-EC10-93FE6A650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3D035-1718-4922-BDA4-78C8EFC469F6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C27724-A4F2-4106-732E-C4F1287A7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EECD90-CE39-F59E-8615-7FAA8ABC8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072FE-549A-49E2-B2D4-EEC1D7157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977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9350E-488A-7444-8BE6-5876CE66F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832021-E32F-D9AC-7C37-E61A667485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213D27-C82B-B59F-2BE1-21C4F7D856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2F86FF-5837-951C-9043-247325419F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E3C9F79-F9E1-5C14-B162-BBF3272D18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D70EF2-8724-FE85-D918-4BFCAE4DF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3D035-1718-4922-BDA4-78C8EFC469F6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4CCDC15-8BDA-6C11-5984-A7B3E5E80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4F56DAD-73FA-8469-A8E4-D82FF129B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072FE-549A-49E2-B2D4-EEC1D7157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539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5EDAA-91B1-B98D-9B39-3630C75E8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11D9F6-981A-DCFF-66C2-4011F22535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3D035-1718-4922-BDA4-78C8EFC469F6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2C1D9A-0363-AD41-973D-5D3B18216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ABA6EC-C390-F017-F399-D472CD218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072FE-549A-49E2-B2D4-EEC1D7157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115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4F068AE-82A9-221C-9B1E-8CF35F15F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3D035-1718-4922-BDA4-78C8EFC469F6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F1DDEF-2C2A-7B6C-895A-110EAADCC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45CD46-8971-01D1-18DB-BD4418CD5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072FE-549A-49E2-B2D4-EEC1D7157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639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EFA5B8-0497-874A-94E7-9140744A1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3C8B60-AB1A-F6D6-1284-9AC482619E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30E76C-9C51-1DB3-7335-C5A50EAEC7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3C697B-7054-2BF7-9C82-7357CA709E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3D035-1718-4922-BDA4-78C8EFC469F6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07AC87-DCE9-47A8-6DB3-B7F8F1D3C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A82B86-6703-E49A-D0DF-723F95C1C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072FE-549A-49E2-B2D4-EEC1D7157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966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52125-E374-DA45-30AD-D8C07824E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890A2F-8A64-519E-332E-1D99F8C1FA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DF3A13-04A4-1BD7-BBBF-C238BE8D79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522481-A63F-1CFB-BC66-0CBF71CB6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3D035-1718-4922-BDA4-78C8EFC469F6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880F90-450E-C245-1FAA-9DAB612BD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571C30-C0D1-384C-E554-4AD8BC0F2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072FE-549A-49E2-B2D4-EEC1D7157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086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F8952E3-5540-C734-3565-86C86D1B0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F1D885-411B-534B-CA8D-F6D03D0A11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3FDF25-5D72-A6FF-50A2-1654E152AD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3D035-1718-4922-BDA4-78C8EFC469F6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A2FC03-EE5D-CDEB-641E-95100CA3E7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44F078-7C9D-1D23-5B27-7A5B21DE1A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3072FE-549A-49E2-B2D4-EEC1D7157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446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uta.service-now.com/selfservice?id=ss_kb_article&amp;sys_id=KB0010762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E2C81-9B8D-8707-E065-F6319D88B6A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How to Use SSH with </a:t>
            </a:r>
            <a:r>
              <a:rPr lang="en-US" dirty="0" err="1"/>
              <a:t>VSCode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BF32E1-FF53-4CFA-0991-6B220546B62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And Avoid the Hassle of Using FileZilla* with Omega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B6E299-845A-5CE4-2E02-F8921D0C47D3}"/>
              </a:ext>
            </a:extLst>
          </p:cNvPr>
          <p:cNvSpPr txBox="1"/>
          <p:nvPr/>
        </p:nvSpPr>
        <p:spPr>
          <a:xfrm>
            <a:off x="5810505" y="4245253"/>
            <a:ext cx="570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Jack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09B517-BE9D-BE3C-1090-4E247DE6E83B}"/>
              </a:ext>
            </a:extLst>
          </p:cNvPr>
          <p:cNvSpPr txBox="1"/>
          <p:nvPr/>
        </p:nvSpPr>
        <p:spPr>
          <a:xfrm>
            <a:off x="257908" y="5773615"/>
            <a:ext cx="112072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 You’ll still have to use FileZilla to transfer files between Omega and your device, but you won’t have to worry about constantly uploading files to Omega</a:t>
            </a:r>
          </a:p>
        </p:txBody>
      </p:sp>
    </p:spTree>
    <p:extLst>
      <p:ext uri="{BB962C8B-B14F-4D97-AF65-F5344CB8AC3E}">
        <p14:creationId xmlns:p14="http://schemas.microsoft.com/office/powerpoint/2010/main" val="38693973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C7E8098-C023-FC97-979C-04588C5D8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Adding Remote SSH – VM (On Campus)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64D27A-3A20-15AE-876A-403745DBFC4D}"/>
              </a:ext>
            </a:extLst>
          </p:cNvPr>
          <p:cNvSpPr txBox="1"/>
          <p:nvPr/>
        </p:nvSpPr>
        <p:spPr>
          <a:xfrm>
            <a:off x="8299938" y="1690688"/>
            <a:ext cx="305386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</a:rPr>
              <a:t>In the VM, type </a:t>
            </a:r>
            <a:r>
              <a:rPr lang="en-US" sz="28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hostname -I</a:t>
            </a:r>
            <a:r>
              <a:rPr lang="en-US" sz="2800" dirty="0">
                <a:solidFill>
                  <a:srgbClr val="002060"/>
                </a:solidFill>
              </a:rPr>
              <a:t> (capital </a:t>
            </a:r>
            <a:r>
              <a:rPr lang="en-US" sz="2800" dirty="0" err="1">
                <a:solidFill>
                  <a:srgbClr val="002060"/>
                </a:solidFill>
              </a:rPr>
              <a:t>i</a:t>
            </a:r>
            <a:r>
              <a:rPr lang="en-US" sz="2800" dirty="0">
                <a:solidFill>
                  <a:srgbClr val="002060"/>
                </a:solidFill>
              </a:rPr>
              <a:t>) to get the VM’s IP address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6B44A6-EEB6-D6D0-0AA6-C3D2B7BC00DC}"/>
              </a:ext>
            </a:extLst>
          </p:cNvPr>
          <p:cNvSpPr txBox="1"/>
          <p:nvPr/>
        </p:nvSpPr>
        <p:spPr>
          <a:xfrm>
            <a:off x="1397630" y="5969655"/>
            <a:ext cx="93967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NOTE: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Make sure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PulseSecure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is active on both the VM and PM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948A73E-9061-C7B8-7E9E-7E11DBF77B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115" y="1600066"/>
            <a:ext cx="7744906" cy="383911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FF293A7-FB03-BFBC-B7EE-039895C3796E}"/>
              </a:ext>
            </a:extLst>
          </p:cNvPr>
          <p:cNvSpPr txBox="1"/>
          <p:nvPr/>
        </p:nvSpPr>
        <p:spPr>
          <a:xfrm>
            <a:off x="657421" y="2398574"/>
            <a:ext cx="37455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Use the 2</a:t>
            </a:r>
            <a:r>
              <a:rPr lang="en-US" sz="2000" baseline="300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nd</a:t>
            </a:r>
            <a:r>
              <a:rPr lang="en-US" sz="20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IP address</a:t>
            </a:r>
          </a:p>
        </p:txBody>
      </p:sp>
    </p:spTree>
    <p:extLst>
      <p:ext uri="{BB962C8B-B14F-4D97-AF65-F5344CB8AC3E}">
        <p14:creationId xmlns:p14="http://schemas.microsoft.com/office/powerpoint/2010/main" val="16348375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C7E8098-C023-FC97-979C-04588C5D8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Adding Remote SSH – VM (Off Campus)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8646A2E-6003-29C2-216A-C31FA148C1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309" y="1367710"/>
            <a:ext cx="5449060" cy="512516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664D27A-3A20-15AE-876A-403745DBFC4D}"/>
              </a:ext>
            </a:extLst>
          </p:cNvPr>
          <p:cNvSpPr txBox="1"/>
          <p:nvPr/>
        </p:nvSpPr>
        <p:spPr>
          <a:xfrm>
            <a:off x="6096000" y="1690688"/>
            <a:ext cx="5257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</a:rPr>
              <a:t>In the VM, type </a:t>
            </a:r>
            <a:r>
              <a:rPr lang="en-US" sz="28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hostname -I</a:t>
            </a:r>
            <a:r>
              <a:rPr lang="en-US" sz="2800" dirty="0">
                <a:solidFill>
                  <a:srgbClr val="002060"/>
                </a:solidFill>
              </a:rPr>
              <a:t> (capital </a:t>
            </a:r>
            <a:r>
              <a:rPr lang="en-US" sz="2800" dirty="0" err="1">
                <a:solidFill>
                  <a:srgbClr val="002060"/>
                </a:solidFill>
              </a:rPr>
              <a:t>i</a:t>
            </a:r>
            <a:r>
              <a:rPr lang="en-US" sz="2800" dirty="0">
                <a:solidFill>
                  <a:srgbClr val="002060"/>
                </a:solidFill>
              </a:rPr>
              <a:t>) to get the VM’s IP address</a:t>
            </a:r>
          </a:p>
        </p:txBody>
      </p:sp>
    </p:spTree>
    <p:extLst>
      <p:ext uri="{BB962C8B-B14F-4D97-AF65-F5344CB8AC3E}">
        <p14:creationId xmlns:p14="http://schemas.microsoft.com/office/powerpoint/2010/main" val="203956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88299634-EFCD-03AC-E53B-F1A7A489F7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Adding Remote SSH - VM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B0178B6-973A-15D5-AB7D-D42671E111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714" y="1690688"/>
            <a:ext cx="10515601" cy="189695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F44AEED-28D4-127C-C27B-C0DFD63CFD81}"/>
              </a:ext>
            </a:extLst>
          </p:cNvPr>
          <p:cNvSpPr txBox="1"/>
          <p:nvPr/>
        </p:nvSpPr>
        <p:spPr>
          <a:xfrm>
            <a:off x="653714" y="4044008"/>
            <a:ext cx="60117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</a:rPr>
              <a:t>1.</a:t>
            </a:r>
            <a:r>
              <a:rPr lang="en-US" sz="2000" dirty="0">
                <a:solidFill>
                  <a:srgbClr val="002060"/>
                </a:solidFill>
              </a:rPr>
              <a:t> Repeat the Steps to Add a New Remote SSH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9FC626F-4897-8F45-4BB1-7DA89409F6DC}"/>
              </a:ext>
            </a:extLst>
          </p:cNvPr>
          <p:cNvSpPr txBox="1"/>
          <p:nvPr/>
        </p:nvSpPr>
        <p:spPr>
          <a:xfrm>
            <a:off x="653713" y="4681547"/>
            <a:ext cx="69743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</a:rPr>
              <a:t>2.</a:t>
            </a:r>
            <a:r>
              <a:rPr lang="en-US" sz="2000" dirty="0">
                <a:solidFill>
                  <a:srgbClr val="002060"/>
                </a:solidFill>
              </a:rPr>
              <a:t> Enter this into the </a:t>
            </a:r>
            <a:r>
              <a:rPr lang="en-US" sz="2000" dirty="0" err="1">
                <a:solidFill>
                  <a:srgbClr val="002060"/>
                </a:solidFill>
              </a:rPr>
              <a:t>textfield</a:t>
            </a:r>
            <a:r>
              <a:rPr lang="en-US" sz="2000" dirty="0">
                <a:solidFill>
                  <a:srgbClr val="002060"/>
                </a:solidFill>
              </a:rPr>
              <a:t>: </a:t>
            </a:r>
            <a:r>
              <a:rPr lang="en-US" sz="20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student@[VM IP Address]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8AB085B-9866-CDA0-2C85-E807FA4601BB}"/>
              </a:ext>
            </a:extLst>
          </p:cNvPr>
          <p:cNvSpPr txBox="1"/>
          <p:nvPr/>
        </p:nvSpPr>
        <p:spPr>
          <a:xfrm>
            <a:off x="653714" y="5337963"/>
            <a:ext cx="85384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</a:rPr>
              <a:t>Note:</a:t>
            </a:r>
            <a:r>
              <a:rPr lang="en-US" sz="2000" dirty="0">
                <a:solidFill>
                  <a:srgbClr val="002060"/>
                </a:solidFill>
              </a:rPr>
              <a:t> Make sure your VM is on; you cannot SSH into it if it is powered off</a:t>
            </a:r>
          </a:p>
        </p:txBody>
      </p:sp>
    </p:spTree>
    <p:extLst>
      <p:ext uri="{BB962C8B-B14F-4D97-AF65-F5344CB8AC3E}">
        <p14:creationId xmlns:p14="http://schemas.microsoft.com/office/powerpoint/2010/main" val="874202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1A8D9-0A7A-8734-2B0B-C7E5FD819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VM – Config File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BB9BEF-F5EE-9E73-9BA0-79382926D0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635" y="1789846"/>
            <a:ext cx="7519872" cy="327830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AD56BBD-8881-630E-A0C1-1C194F90888C}"/>
              </a:ext>
            </a:extLst>
          </p:cNvPr>
          <p:cNvSpPr txBox="1"/>
          <p:nvPr/>
        </p:nvSpPr>
        <p:spPr>
          <a:xfrm>
            <a:off x="8299938" y="1690688"/>
            <a:ext cx="305386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</a:rPr>
              <a:t>In the VM, type </a:t>
            </a:r>
            <a:r>
              <a:rPr lang="en-US" sz="28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hostname -I</a:t>
            </a:r>
            <a:r>
              <a:rPr lang="en-US" sz="2800" dirty="0">
                <a:solidFill>
                  <a:srgbClr val="002060"/>
                </a:solidFill>
              </a:rPr>
              <a:t> (capital </a:t>
            </a:r>
            <a:r>
              <a:rPr lang="en-US" sz="2800" dirty="0" err="1">
                <a:solidFill>
                  <a:srgbClr val="002060"/>
                </a:solidFill>
              </a:rPr>
              <a:t>i</a:t>
            </a:r>
            <a:r>
              <a:rPr lang="en-US" sz="2800" dirty="0">
                <a:solidFill>
                  <a:srgbClr val="002060"/>
                </a:solidFill>
              </a:rPr>
              <a:t>) to get the VM’s IP address</a:t>
            </a:r>
          </a:p>
        </p:txBody>
      </p:sp>
    </p:spTree>
    <p:extLst>
      <p:ext uri="{BB962C8B-B14F-4D97-AF65-F5344CB8AC3E}">
        <p14:creationId xmlns:p14="http://schemas.microsoft.com/office/powerpoint/2010/main" val="1539396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93D483F9-5DDF-03D6-3D9A-BC41F009A8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Checking the Configuration File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9ACB323-52FD-3A00-2F86-D99E28F135D0}"/>
              </a:ext>
            </a:extLst>
          </p:cNvPr>
          <p:cNvSpPr txBox="1"/>
          <p:nvPr/>
        </p:nvSpPr>
        <p:spPr>
          <a:xfrm>
            <a:off x="801349" y="5942220"/>
            <a:ext cx="105524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2060"/>
                </a:solidFill>
              </a:rPr>
              <a:t>This file contains all the machines you’ve allowed </a:t>
            </a:r>
            <a:r>
              <a:rPr lang="en-US" sz="2000" dirty="0" err="1">
                <a:solidFill>
                  <a:srgbClr val="002060"/>
                </a:solidFill>
              </a:rPr>
              <a:t>VSCode</a:t>
            </a:r>
            <a:r>
              <a:rPr lang="en-US" sz="2000" dirty="0">
                <a:solidFill>
                  <a:srgbClr val="002060"/>
                </a:solidFill>
              </a:rPr>
              <a:t> to SSH into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1BFEA9-0257-3E0B-7CF5-691312AED0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547447"/>
            <a:ext cx="5586046" cy="404630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FDAADC6-DA97-0989-5395-4963CC2A6B99}"/>
              </a:ext>
            </a:extLst>
          </p:cNvPr>
          <p:cNvSpPr txBox="1"/>
          <p:nvPr/>
        </p:nvSpPr>
        <p:spPr>
          <a:xfrm>
            <a:off x="7481215" y="2934333"/>
            <a:ext cx="39370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2060"/>
                </a:solidFill>
              </a:rPr>
              <a:t>If you’re using the VM, you should have 2 users named </a:t>
            </a:r>
            <a:r>
              <a:rPr lang="en-US" sz="20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student</a:t>
            </a:r>
            <a:r>
              <a:rPr lang="en-US" sz="2000" dirty="0">
                <a:solidFill>
                  <a:srgbClr val="002060"/>
                </a:solidFill>
                <a:cs typeface="Courier New" panose="02070309020205020404" pitchFamily="49" charset="0"/>
              </a:rPr>
              <a:t> – especially if you want to use your VM on campus</a:t>
            </a:r>
            <a:endParaRPr lang="en-US" sz="2000" dirty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C4CDFE1-EDBA-C400-A64B-F7956B52CE34}"/>
              </a:ext>
            </a:extLst>
          </p:cNvPr>
          <p:cNvSpPr/>
          <p:nvPr/>
        </p:nvSpPr>
        <p:spPr>
          <a:xfrm>
            <a:off x="4261338" y="2549769"/>
            <a:ext cx="2098431" cy="603739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ED85B19-AD42-3570-9632-94337019BDE4}"/>
              </a:ext>
            </a:extLst>
          </p:cNvPr>
          <p:cNvSpPr/>
          <p:nvPr/>
        </p:nvSpPr>
        <p:spPr>
          <a:xfrm>
            <a:off x="4261337" y="3340349"/>
            <a:ext cx="2098431" cy="603739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C00002C-C4F7-B42A-970B-5BC2D9CEA452}"/>
              </a:ext>
            </a:extLst>
          </p:cNvPr>
          <p:cNvCxnSpPr>
            <a:cxnSpLocks/>
            <a:stCxn id="5" idx="1"/>
          </p:cNvCxnSpPr>
          <p:nvPr/>
        </p:nvCxnSpPr>
        <p:spPr>
          <a:xfrm flipH="1" flipV="1">
            <a:off x="6465277" y="2873010"/>
            <a:ext cx="1015938" cy="7230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68D5747-E5A3-C23B-568D-8A794A55BF92}"/>
              </a:ext>
            </a:extLst>
          </p:cNvPr>
          <p:cNvCxnSpPr>
            <a:stCxn id="5" idx="1"/>
            <a:endCxn id="3" idx="3"/>
          </p:cNvCxnSpPr>
          <p:nvPr/>
        </p:nvCxnSpPr>
        <p:spPr>
          <a:xfrm flipH="1" flipV="1">
            <a:off x="6424246" y="3570599"/>
            <a:ext cx="1056969" cy="254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26800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BB42A60-D655-85E0-386C-23712D12A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Checking the Configuration File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EFCA52F-5F7D-13EC-F51F-38DD9A1C44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360" y="1907255"/>
            <a:ext cx="11147280" cy="246020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8BF9C97-E3AC-9885-C73E-C6EC7744AAFB}"/>
              </a:ext>
            </a:extLst>
          </p:cNvPr>
          <p:cNvSpPr txBox="1"/>
          <p:nvPr/>
        </p:nvSpPr>
        <p:spPr>
          <a:xfrm>
            <a:off x="522360" y="4717775"/>
            <a:ext cx="105524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2060"/>
                </a:solidFill>
              </a:rPr>
              <a:t>You can give your machine a nickname by changing the value of </a:t>
            </a:r>
            <a:r>
              <a:rPr lang="en-US" sz="20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Host</a:t>
            </a:r>
          </a:p>
        </p:txBody>
      </p:sp>
    </p:spTree>
    <p:extLst>
      <p:ext uri="{BB962C8B-B14F-4D97-AF65-F5344CB8AC3E}">
        <p14:creationId xmlns:p14="http://schemas.microsoft.com/office/powerpoint/2010/main" val="42843507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C4C8E95-39DF-C4D4-18A6-B772717C83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736" y="1853188"/>
            <a:ext cx="7844590" cy="4521705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5B9CFFF-C0F0-CA87-9D44-4583D9843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Checking the Configuration File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65BC92-1405-4AA9-9399-6EAADA48D561}"/>
              </a:ext>
            </a:extLst>
          </p:cNvPr>
          <p:cNvSpPr txBox="1"/>
          <p:nvPr/>
        </p:nvSpPr>
        <p:spPr>
          <a:xfrm>
            <a:off x="8638674" y="1876523"/>
            <a:ext cx="30800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2060"/>
                </a:solidFill>
              </a:rPr>
              <a:t>Press the refresh button to see the name change take effect</a:t>
            </a:r>
            <a:endParaRPr lang="en-US" sz="2000" dirty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95457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A542F-1C63-2985-127D-BA87DC166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SSH’ing</a:t>
            </a:r>
            <a:r>
              <a:rPr lang="en-US" dirty="0"/>
              <a:t> Through </a:t>
            </a:r>
            <a:r>
              <a:rPr lang="en-US" dirty="0" err="1"/>
              <a:t>VSCode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2572C58-D07A-8346-FEDD-459CFADCE0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936" y="1690688"/>
            <a:ext cx="8680866" cy="480218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7AF2DFC-AB7E-FA10-0852-36AF7BAB357C}"/>
              </a:ext>
            </a:extLst>
          </p:cNvPr>
          <p:cNvSpPr txBox="1"/>
          <p:nvPr/>
        </p:nvSpPr>
        <p:spPr>
          <a:xfrm>
            <a:off x="9037802" y="1690688"/>
            <a:ext cx="290955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</a:rPr>
              <a:t>1.</a:t>
            </a:r>
            <a:r>
              <a:rPr lang="en-US" sz="2000" dirty="0">
                <a:solidFill>
                  <a:srgbClr val="002060"/>
                </a:solidFill>
              </a:rPr>
              <a:t> Hover Over the Desired Machine</a:t>
            </a:r>
            <a:endParaRPr lang="en-US" sz="2000" dirty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9C4398B-B665-0418-F1FB-AC642788914C}"/>
              </a:ext>
            </a:extLst>
          </p:cNvPr>
          <p:cNvSpPr txBox="1"/>
          <p:nvPr/>
        </p:nvSpPr>
        <p:spPr>
          <a:xfrm>
            <a:off x="9037802" y="4091781"/>
            <a:ext cx="290955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</a:rPr>
              <a:t>2.</a:t>
            </a:r>
            <a:r>
              <a:rPr lang="en-US" sz="2000" dirty="0">
                <a:solidFill>
                  <a:srgbClr val="002060"/>
                </a:solidFill>
              </a:rPr>
              <a:t> Select Any of the Two Buttons in the Pink Box</a:t>
            </a:r>
            <a:endParaRPr lang="en-US" sz="2000" dirty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52812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E5BCFDB-864F-9971-AF1D-5A103EA2EF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445" r="20587" b="88043"/>
          <a:stretch/>
        </p:blipFill>
        <p:spPr>
          <a:xfrm>
            <a:off x="302762" y="1638651"/>
            <a:ext cx="8119343" cy="1790349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D6EB73F8-7457-B03C-2513-D749CC4EC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dirty="0" err="1"/>
              <a:t>SSH’ing</a:t>
            </a:r>
            <a:r>
              <a:rPr lang="en-US" dirty="0"/>
              <a:t> Through </a:t>
            </a:r>
            <a:r>
              <a:rPr lang="en-US" dirty="0" err="1"/>
              <a:t>VSCode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39D4EB-6DC3-EBC6-A3E9-7D0E718E11B9}"/>
              </a:ext>
            </a:extLst>
          </p:cNvPr>
          <p:cNvSpPr txBox="1"/>
          <p:nvPr/>
        </p:nvSpPr>
        <p:spPr>
          <a:xfrm>
            <a:off x="8983579" y="2159734"/>
            <a:ext cx="20574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2060"/>
                </a:solidFill>
              </a:rPr>
              <a:t>Select </a:t>
            </a:r>
            <a:r>
              <a:rPr lang="en-US" sz="20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Linux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31BE7F-CC00-80A7-8FC3-40325DCACC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579" y="4028883"/>
            <a:ext cx="11133221" cy="152644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4206D29-C2FC-5F3E-955C-752F6585EC6B}"/>
              </a:ext>
            </a:extLst>
          </p:cNvPr>
          <p:cNvSpPr txBox="1"/>
          <p:nvPr/>
        </p:nvSpPr>
        <p:spPr>
          <a:xfrm>
            <a:off x="8887328" y="3528887"/>
            <a:ext cx="30961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2060"/>
                </a:solidFill>
              </a:rPr>
              <a:t>Type in Your Password</a:t>
            </a:r>
            <a:endParaRPr lang="en-US" sz="2000" dirty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71842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13B1E76-32AA-221B-4877-4005FC722C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977" y="1523833"/>
            <a:ext cx="4469663" cy="4860758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E33156C2-A471-EE77-3D77-24481C58A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dirty="0" err="1"/>
              <a:t>SSH’ing</a:t>
            </a:r>
            <a:r>
              <a:rPr lang="en-US" dirty="0"/>
              <a:t> Through </a:t>
            </a:r>
            <a:r>
              <a:rPr lang="en-US" dirty="0" err="1"/>
              <a:t>VSCode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01B4AF1-B33D-F731-A17C-A6AC36841A09}"/>
              </a:ext>
            </a:extLst>
          </p:cNvPr>
          <p:cNvSpPr txBox="1"/>
          <p:nvPr/>
        </p:nvSpPr>
        <p:spPr>
          <a:xfrm>
            <a:off x="5021593" y="1523833"/>
            <a:ext cx="54579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2060"/>
                </a:solidFill>
              </a:rPr>
              <a:t>Now You Have Successfully </a:t>
            </a:r>
            <a:r>
              <a:rPr lang="en-US" sz="2000" dirty="0" err="1">
                <a:solidFill>
                  <a:srgbClr val="002060"/>
                </a:solidFill>
              </a:rPr>
              <a:t>SSH’ed</a:t>
            </a:r>
            <a:r>
              <a:rPr lang="en-US" sz="2000" dirty="0">
                <a:solidFill>
                  <a:srgbClr val="002060"/>
                </a:solidFill>
              </a:rPr>
              <a:t> into Omega/VM</a:t>
            </a:r>
            <a:endParaRPr lang="en-US" sz="2000" dirty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0A9704-8828-C82D-8644-731722212BCB}"/>
              </a:ext>
            </a:extLst>
          </p:cNvPr>
          <p:cNvSpPr txBox="1"/>
          <p:nvPr/>
        </p:nvSpPr>
        <p:spPr>
          <a:xfrm>
            <a:off x="5021592" y="2217654"/>
            <a:ext cx="63322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2060"/>
                </a:solidFill>
              </a:rPr>
              <a:t>You can create files and run programs without needing to do any moving (i.e., FileZilla with Omega) because all the files will be created inside the machine</a:t>
            </a:r>
            <a:endParaRPr lang="en-US" sz="2000" dirty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E54FC9-9F14-D174-A25C-16022BCDA135}"/>
              </a:ext>
            </a:extLst>
          </p:cNvPr>
          <p:cNvSpPr txBox="1"/>
          <p:nvPr/>
        </p:nvSpPr>
        <p:spPr>
          <a:xfrm>
            <a:off x="5021592" y="3527028"/>
            <a:ext cx="63322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2060"/>
                </a:solidFill>
              </a:rPr>
              <a:t>When </a:t>
            </a:r>
            <a:r>
              <a:rPr lang="en-US" sz="2000" dirty="0" err="1">
                <a:solidFill>
                  <a:srgbClr val="002060"/>
                </a:solidFill>
              </a:rPr>
              <a:t>SSH’ing</a:t>
            </a:r>
            <a:r>
              <a:rPr lang="en-US" sz="2000" dirty="0">
                <a:solidFill>
                  <a:srgbClr val="002060"/>
                </a:solidFill>
              </a:rPr>
              <a:t> into the VM, you will notice that the line </a:t>
            </a:r>
          </a:p>
          <a:p>
            <a:r>
              <a:rPr lang="en-US" sz="20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B: command not found keeps popping up</a:t>
            </a:r>
            <a:r>
              <a:rPr lang="en-US" sz="2000" dirty="0">
                <a:solidFill>
                  <a:srgbClr val="002060"/>
                </a:solidFill>
              </a:rPr>
              <a:t>. You can simply ignore this.</a:t>
            </a:r>
            <a:endParaRPr lang="en-US" sz="2000" dirty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19424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82317-BDE4-F146-9D0B-991F6F1E9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Download “Remote – SSH” Extension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809D300-AE4F-904F-95B2-99957BB764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9042" y="1778863"/>
            <a:ext cx="10423358" cy="4714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83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B627B-E0DF-FDC1-4BA5-541A7E1CE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Accessing Folders - VM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E32D5B-4FBB-C854-CC85-55CBB58A47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0837" b="70175"/>
          <a:stretch/>
        </p:blipFill>
        <p:spPr>
          <a:xfrm>
            <a:off x="838200" y="1443787"/>
            <a:ext cx="10388880" cy="377791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D4DF067-8DF6-7F84-44E7-0A3D00C0CFD3}"/>
              </a:ext>
            </a:extLst>
          </p:cNvPr>
          <p:cNvSpPr txBox="1"/>
          <p:nvPr/>
        </p:nvSpPr>
        <p:spPr>
          <a:xfrm>
            <a:off x="838200" y="5414213"/>
            <a:ext cx="10388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2060"/>
                </a:solidFill>
              </a:rPr>
              <a:t>If You Are </a:t>
            </a:r>
            <a:r>
              <a:rPr lang="en-US" sz="2000" dirty="0" err="1">
                <a:solidFill>
                  <a:srgbClr val="002060"/>
                </a:solidFill>
              </a:rPr>
              <a:t>SSH’ing</a:t>
            </a:r>
            <a:r>
              <a:rPr lang="en-US" sz="2000" dirty="0">
                <a:solidFill>
                  <a:srgbClr val="002060"/>
                </a:solidFill>
              </a:rPr>
              <a:t> Into the VM, Make Sure the Path Starts with</a:t>
            </a:r>
            <a:r>
              <a:rPr lang="en-US" sz="20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r>
              <a:rPr lang="en-US" sz="20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/media/sf_[Name of Shared Folder]</a:t>
            </a:r>
          </a:p>
        </p:txBody>
      </p:sp>
    </p:spTree>
    <p:extLst>
      <p:ext uri="{BB962C8B-B14F-4D97-AF65-F5344CB8AC3E}">
        <p14:creationId xmlns:p14="http://schemas.microsoft.com/office/powerpoint/2010/main" val="3931276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B627B-E0DF-FDC1-4BA5-541A7E1CE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Accessing Folders - VM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E32D5B-4FBB-C854-CC85-55CBB58A47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0837" b="70175"/>
          <a:stretch/>
        </p:blipFill>
        <p:spPr>
          <a:xfrm>
            <a:off x="838200" y="1443787"/>
            <a:ext cx="10388880" cy="377791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D4DF067-8DF6-7F84-44E7-0A3D00C0CFD3}"/>
              </a:ext>
            </a:extLst>
          </p:cNvPr>
          <p:cNvSpPr txBox="1"/>
          <p:nvPr/>
        </p:nvSpPr>
        <p:spPr>
          <a:xfrm>
            <a:off x="838200" y="5414213"/>
            <a:ext cx="103888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2060"/>
                </a:solidFill>
              </a:rPr>
              <a:t>Selecting </a:t>
            </a:r>
            <a:r>
              <a:rPr lang="en-US" sz="20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Show Local</a:t>
            </a:r>
            <a:r>
              <a:rPr lang="en-US" sz="2000" dirty="0">
                <a:solidFill>
                  <a:srgbClr val="002060"/>
                </a:solidFill>
              </a:rPr>
              <a:t> Will Allow You to Open Files on Your Physical Machine</a:t>
            </a:r>
          </a:p>
          <a:p>
            <a:r>
              <a:rPr lang="en-US" sz="2000" dirty="0">
                <a:solidFill>
                  <a:srgbClr val="002060"/>
                </a:solidFill>
                <a:cs typeface="Courier New" panose="02070309020205020404" pitchFamily="49" charset="0"/>
              </a:rPr>
              <a:t>- This May Be Useful with the VM</a:t>
            </a:r>
          </a:p>
          <a:p>
            <a:r>
              <a:rPr lang="en-US" sz="2000" dirty="0">
                <a:solidFill>
                  <a:srgbClr val="002060"/>
                </a:solidFill>
                <a:cs typeface="Courier New" panose="02070309020205020404" pitchFamily="49" charset="0"/>
              </a:rPr>
              <a:t>- It Most Likely Won’t Be Useful When </a:t>
            </a:r>
            <a:r>
              <a:rPr lang="en-US" sz="2000" dirty="0" err="1">
                <a:solidFill>
                  <a:srgbClr val="002060"/>
                </a:solidFill>
                <a:cs typeface="Courier New" panose="02070309020205020404" pitchFamily="49" charset="0"/>
              </a:rPr>
              <a:t>SSH’ing</a:t>
            </a:r>
            <a:r>
              <a:rPr lang="en-US" sz="2000" dirty="0">
                <a:solidFill>
                  <a:srgbClr val="002060"/>
                </a:solidFill>
                <a:cs typeface="Courier New" panose="02070309020205020404" pitchFamily="49" charset="0"/>
              </a:rPr>
              <a:t> into Omega</a:t>
            </a:r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A034F667-10BD-65C4-E0E6-836E16146B26}"/>
              </a:ext>
            </a:extLst>
          </p:cNvPr>
          <p:cNvSpPr/>
          <p:nvPr/>
        </p:nvSpPr>
        <p:spPr>
          <a:xfrm>
            <a:off x="9099550" y="1804737"/>
            <a:ext cx="802439" cy="397042"/>
          </a:xfrm>
          <a:prstGeom prst="fram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2056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88CF37-1545-D3DF-652B-0C0C9C31D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2832" y="2766218"/>
            <a:ext cx="5121441" cy="1325563"/>
          </a:xfrm>
        </p:spPr>
        <p:txBody>
          <a:bodyPr/>
          <a:lstStyle/>
          <a:p>
            <a:pPr algn="ctr"/>
            <a:r>
              <a:rPr lang="en-US" dirty="0"/>
              <a:t>Closing a Remote Connection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2EC039-9DDB-E6A8-0B02-F6255A2094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738" y="365125"/>
            <a:ext cx="5678262" cy="617799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6690983-827C-28A7-350C-460CC01F9B2C}"/>
              </a:ext>
            </a:extLst>
          </p:cNvPr>
          <p:cNvSpPr txBox="1"/>
          <p:nvPr/>
        </p:nvSpPr>
        <p:spPr>
          <a:xfrm>
            <a:off x="1993484" y="5896787"/>
            <a:ext cx="41025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1.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Click the Blue Button on the Bottom Right-Hand Corner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E6D91F-3F3E-4679-0034-A31EEE4F8B2B}"/>
              </a:ext>
            </a:extLst>
          </p:cNvPr>
          <p:cNvSpPr txBox="1"/>
          <p:nvPr/>
        </p:nvSpPr>
        <p:spPr>
          <a:xfrm>
            <a:off x="1993484" y="1776132"/>
            <a:ext cx="4623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2.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Select 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Close Remote Connection</a:t>
            </a:r>
          </a:p>
        </p:txBody>
      </p:sp>
    </p:spTree>
    <p:extLst>
      <p:ext uri="{BB962C8B-B14F-4D97-AF65-F5344CB8AC3E}">
        <p14:creationId xmlns:p14="http://schemas.microsoft.com/office/powerpoint/2010/main" val="33846012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116780A-A070-98C9-9C95-57DD17AD46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6970" b="57940"/>
          <a:stretch/>
        </p:blipFill>
        <p:spPr>
          <a:xfrm>
            <a:off x="401632" y="1365835"/>
            <a:ext cx="4940389" cy="525151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FF19378-7BD1-84CA-C5C7-F65A478C9603}"/>
              </a:ext>
            </a:extLst>
          </p:cNvPr>
          <p:cNvSpPr txBox="1"/>
          <p:nvPr/>
        </p:nvSpPr>
        <p:spPr>
          <a:xfrm>
            <a:off x="934706" y="4441461"/>
            <a:ext cx="37455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1.</a:t>
            </a:r>
            <a:r>
              <a:rPr lang="en-US" sz="20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Go to the Remote Explorer Tab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5CC3C9-EBFC-D177-CC6E-3A0A92ACF7A8}"/>
              </a:ext>
            </a:extLst>
          </p:cNvPr>
          <p:cNvSpPr txBox="1"/>
          <p:nvPr/>
        </p:nvSpPr>
        <p:spPr>
          <a:xfrm>
            <a:off x="5342021" y="1773412"/>
            <a:ext cx="60117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</a:rPr>
              <a:t>2.</a:t>
            </a:r>
            <a:r>
              <a:rPr lang="en-US" sz="2000" dirty="0">
                <a:solidFill>
                  <a:srgbClr val="002060"/>
                </a:solidFill>
              </a:rPr>
              <a:t> Make Sure “Remotes (Tunnels/SSH) Is Selected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8F2AA1-A440-989F-AA8C-5FBE748E419B}"/>
              </a:ext>
            </a:extLst>
          </p:cNvPr>
          <p:cNvSpPr txBox="1"/>
          <p:nvPr/>
        </p:nvSpPr>
        <p:spPr>
          <a:xfrm>
            <a:off x="5342021" y="2419743"/>
            <a:ext cx="60117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</a:rPr>
              <a:t>3.</a:t>
            </a:r>
            <a:r>
              <a:rPr lang="en-US" sz="2000" dirty="0">
                <a:solidFill>
                  <a:srgbClr val="002060"/>
                </a:solidFill>
              </a:rPr>
              <a:t> Click the Add Button to Add a New Remote SSH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10DEEA2-B544-70E0-04EA-E58607309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Add a New Remote SSH</a:t>
            </a:r>
          </a:p>
        </p:txBody>
      </p:sp>
    </p:spTree>
    <p:extLst>
      <p:ext uri="{BB962C8B-B14F-4D97-AF65-F5344CB8AC3E}">
        <p14:creationId xmlns:p14="http://schemas.microsoft.com/office/powerpoint/2010/main" val="1299161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6AD3D65-8E0B-A96B-2F7C-7E79A813A3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0364" b="67544"/>
          <a:stretch/>
        </p:blipFill>
        <p:spPr>
          <a:xfrm>
            <a:off x="838200" y="1690688"/>
            <a:ext cx="10834828" cy="4802187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98332C79-2463-668C-8447-210D73DB6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Adding Remote SSH - Omega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CC3122-4FF6-8382-6917-470DC248CAC6}"/>
              </a:ext>
            </a:extLst>
          </p:cNvPr>
          <p:cNvSpPr txBox="1"/>
          <p:nvPr/>
        </p:nvSpPr>
        <p:spPr>
          <a:xfrm>
            <a:off x="6577516" y="3244334"/>
            <a:ext cx="4623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Enter SSH Username [</a:t>
            </a:r>
            <a:r>
              <a:rPr lang="en-US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netID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]@omega.uta.edu</a:t>
            </a:r>
          </a:p>
        </p:txBody>
      </p:sp>
    </p:spTree>
    <p:extLst>
      <p:ext uri="{BB962C8B-B14F-4D97-AF65-F5344CB8AC3E}">
        <p14:creationId xmlns:p14="http://schemas.microsoft.com/office/powerpoint/2010/main" val="21910685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40D0347-5119-2F56-77DB-250C8032A4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0991" b="67857"/>
          <a:stretch/>
        </p:blipFill>
        <p:spPr>
          <a:xfrm>
            <a:off x="668852" y="1690688"/>
            <a:ext cx="10854295" cy="4802187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87293090-47D6-1F8E-FD41-F0B1CCE23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Adding Remote SSH - Omega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CB72E2-8565-D2E7-6C0E-729D33BBF84D}"/>
              </a:ext>
            </a:extLst>
          </p:cNvPr>
          <p:cNvSpPr txBox="1"/>
          <p:nvPr/>
        </p:nvSpPr>
        <p:spPr>
          <a:xfrm>
            <a:off x="6336884" y="3722449"/>
            <a:ext cx="4623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Select the 1</a:t>
            </a:r>
            <a:r>
              <a:rPr lang="en-US" baseline="300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st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configuration file</a:t>
            </a:r>
          </a:p>
        </p:txBody>
      </p:sp>
    </p:spTree>
    <p:extLst>
      <p:ext uri="{BB962C8B-B14F-4D97-AF65-F5344CB8AC3E}">
        <p14:creationId xmlns:p14="http://schemas.microsoft.com/office/powerpoint/2010/main" val="17398524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76631-FF5A-F8DB-3B16-3002B915C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VM Setup – On Campus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D9B36D-3D18-2DA1-E64B-AA7701DFEB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you are on campus, you would need </a:t>
            </a:r>
            <a:r>
              <a:rPr lang="en-US" dirty="0" err="1"/>
              <a:t>PulseSecure</a:t>
            </a:r>
            <a:r>
              <a:rPr lang="en-US" dirty="0"/>
              <a:t> activated on your VM</a:t>
            </a:r>
          </a:p>
          <a:p>
            <a:pPr lvl="1"/>
            <a:r>
              <a:rPr lang="en-US" dirty="0"/>
              <a:t>Without </a:t>
            </a:r>
            <a:r>
              <a:rPr lang="en-US" dirty="0" err="1"/>
              <a:t>PulseSecure</a:t>
            </a:r>
            <a:r>
              <a:rPr lang="en-US" dirty="0"/>
              <a:t>, you can’t connect to your VM</a:t>
            </a:r>
          </a:p>
          <a:p>
            <a:r>
              <a:rPr lang="en-US" dirty="0"/>
              <a:t>Follow the instructions here </a:t>
            </a:r>
            <a:r>
              <a:rPr lang="en-US" dirty="0">
                <a:hlinkClick r:id="rId2"/>
              </a:rPr>
              <a:t>https://uta.service-now.com/selfservice?id=ss_kb_article&amp;sys_id=KB0010762</a:t>
            </a:r>
            <a:r>
              <a:rPr lang="en-US" dirty="0"/>
              <a:t> for Linux</a:t>
            </a:r>
          </a:p>
          <a:p>
            <a:pPr lvl="1"/>
            <a:r>
              <a:rPr lang="en-US" dirty="0"/>
              <a:t>In other words, install </a:t>
            </a:r>
            <a:r>
              <a:rPr lang="en-US" dirty="0" err="1"/>
              <a:t>PulseSecure</a:t>
            </a:r>
            <a:r>
              <a:rPr lang="en-US"/>
              <a:t> ON YOUR VM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2D248E-5000-F626-3951-E11B5713FE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3506" y="4554847"/>
            <a:ext cx="6315956" cy="1562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9874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05B9B-76F3-7104-F77C-BF12FA2EB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VM Setup – On Campus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D5C25B-12F7-D994-8F4E-461231CC6A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245" y="2017703"/>
            <a:ext cx="8477292" cy="43186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53E6342-C47E-3E1B-7EA1-69E41552A28D}"/>
              </a:ext>
            </a:extLst>
          </p:cNvPr>
          <p:cNvSpPr txBox="1"/>
          <p:nvPr/>
        </p:nvSpPr>
        <p:spPr>
          <a:xfrm>
            <a:off x="8927122" y="3429000"/>
            <a:ext cx="30538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</a:rPr>
              <a:t>In VirtualBox, go to Settings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E57F20B-2404-A819-66A5-598D225DF3A8}"/>
              </a:ext>
            </a:extLst>
          </p:cNvPr>
          <p:cNvSpPr/>
          <p:nvPr/>
        </p:nvSpPr>
        <p:spPr>
          <a:xfrm>
            <a:off x="3522785" y="2450123"/>
            <a:ext cx="351692" cy="45133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5161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05B9B-76F3-7104-F77C-BF12FA2EB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VM Setup – On Campus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A7D651-ABD6-31EF-B884-453C2E7F7E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595677"/>
            <a:ext cx="6841592" cy="489719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E876BC1-068C-6F0E-E4B4-3FD8488A9401}"/>
              </a:ext>
            </a:extLst>
          </p:cNvPr>
          <p:cNvSpPr txBox="1"/>
          <p:nvPr/>
        </p:nvSpPr>
        <p:spPr>
          <a:xfrm>
            <a:off x="7801707" y="2192216"/>
            <a:ext cx="305386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800" dirty="0">
                <a:solidFill>
                  <a:srgbClr val="002060"/>
                </a:solidFill>
              </a:rPr>
              <a:t>In Settings, go to Network</a:t>
            </a:r>
          </a:p>
          <a:p>
            <a:pPr marL="514350" indent="-514350">
              <a:buAutoNum type="arabicPeriod"/>
            </a:pPr>
            <a:r>
              <a:rPr lang="en-US" sz="2800" dirty="0">
                <a:solidFill>
                  <a:srgbClr val="002060"/>
                </a:solidFill>
              </a:rPr>
              <a:t>Make sure you are attached to </a:t>
            </a:r>
            <a:r>
              <a:rPr lang="en-US" sz="2800" u="sng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NAT</a:t>
            </a:r>
          </a:p>
        </p:txBody>
      </p:sp>
    </p:spTree>
    <p:extLst>
      <p:ext uri="{BB962C8B-B14F-4D97-AF65-F5344CB8AC3E}">
        <p14:creationId xmlns:p14="http://schemas.microsoft.com/office/powerpoint/2010/main" val="3043364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05B9B-76F3-7104-F77C-BF12FA2EB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VM Setup – Off Campus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A7D651-ABD6-31EF-B884-453C2E7F7E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02956" y="1595677"/>
            <a:ext cx="6112079" cy="489719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E876BC1-068C-6F0E-E4B4-3FD8488A9401}"/>
              </a:ext>
            </a:extLst>
          </p:cNvPr>
          <p:cNvSpPr txBox="1"/>
          <p:nvPr/>
        </p:nvSpPr>
        <p:spPr>
          <a:xfrm>
            <a:off x="7801707" y="2192216"/>
            <a:ext cx="404338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800" dirty="0">
                <a:solidFill>
                  <a:srgbClr val="002060"/>
                </a:solidFill>
              </a:rPr>
              <a:t>In Settings, go to Network</a:t>
            </a:r>
          </a:p>
          <a:p>
            <a:pPr marL="514350" indent="-514350">
              <a:buAutoNum type="arabicPeriod"/>
            </a:pPr>
            <a:r>
              <a:rPr lang="en-US" sz="2800" dirty="0">
                <a:solidFill>
                  <a:srgbClr val="002060"/>
                </a:solidFill>
              </a:rPr>
              <a:t>Make sure you are attached to </a:t>
            </a:r>
            <a:r>
              <a:rPr lang="en-US" sz="2800" u="sng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Bridged Adapter</a:t>
            </a:r>
          </a:p>
        </p:txBody>
      </p:sp>
    </p:spTree>
    <p:extLst>
      <p:ext uri="{BB962C8B-B14F-4D97-AF65-F5344CB8AC3E}">
        <p14:creationId xmlns:p14="http://schemas.microsoft.com/office/powerpoint/2010/main" val="24726503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VSCode SSH</Template>
  <TotalTime>38</TotalTime>
  <Words>632</Words>
  <Application>Microsoft Office PowerPoint</Application>
  <PresentationFormat>Widescreen</PresentationFormat>
  <Paragraphs>66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Courier New</vt:lpstr>
      <vt:lpstr>Office Theme</vt:lpstr>
      <vt:lpstr>How to Use SSH with VSCode</vt:lpstr>
      <vt:lpstr>Download “Remote – SSH” Extension</vt:lpstr>
      <vt:lpstr>Add a New Remote SSH</vt:lpstr>
      <vt:lpstr>Adding Remote SSH - Omega</vt:lpstr>
      <vt:lpstr>Adding Remote SSH - Omega</vt:lpstr>
      <vt:lpstr>VM Setup – On Campus</vt:lpstr>
      <vt:lpstr>VM Setup – On Campus</vt:lpstr>
      <vt:lpstr>VM Setup – On Campus</vt:lpstr>
      <vt:lpstr>VM Setup – Off Campus</vt:lpstr>
      <vt:lpstr>Adding Remote SSH – VM (On Campus)</vt:lpstr>
      <vt:lpstr>Adding Remote SSH – VM (Off Campus)</vt:lpstr>
      <vt:lpstr>Adding Remote SSH - VM</vt:lpstr>
      <vt:lpstr>VM – Config File</vt:lpstr>
      <vt:lpstr>Checking the Configuration File</vt:lpstr>
      <vt:lpstr>Checking the Configuration File</vt:lpstr>
      <vt:lpstr>Checking the Configuration File</vt:lpstr>
      <vt:lpstr>SSH’ing Through VSCode</vt:lpstr>
      <vt:lpstr>SSH’ing Through VSCode</vt:lpstr>
      <vt:lpstr>SSH’ing Through VSCode</vt:lpstr>
      <vt:lpstr>Accessing Folders - VM</vt:lpstr>
      <vt:lpstr>Accessing Folders - VM</vt:lpstr>
      <vt:lpstr>Closing a Remote Connection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Use SSH with VSCode</dc:title>
  <dc:creator>Hananeel Pankaj</dc:creator>
  <cp:lastModifiedBy>Hananeel Pankaj</cp:lastModifiedBy>
  <cp:revision>13</cp:revision>
  <dcterms:created xsi:type="dcterms:W3CDTF">2023-12-15T06:40:34Z</dcterms:created>
  <dcterms:modified xsi:type="dcterms:W3CDTF">2024-01-23T19:00:25Z</dcterms:modified>
</cp:coreProperties>
</file>